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0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11.xml" ContentType="application/vnd.openxmlformats-officedocument.presentationml.tags+xml"/>
  <Override PartName="/ppt/notesSlides/notesSlide3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14.xml" ContentType="application/vnd.openxmlformats-officedocument.presentationml.tags+xml"/>
  <Override PartName="/ppt/notesSlides/notesSlide4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9"/>
  </p:notesMasterIdLst>
  <p:handoutMasterIdLst>
    <p:handoutMasterId r:id="rId90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3" r:id="rId16"/>
    <p:sldId id="304" r:id="rId17"/>
    <p:sldId id="305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99" r:id="rId26"/>
    <p:sldId id="400" r:id="rId27"/>
    <p:sldId id="401" r:id="rId28"/>
    <p:sldId id="402" r:id="rId29"/>
    <p:sldId id="403" r:id="rId30"/>
    <p:sldId id="404" r:id="rId31"/>
    <p:sldId id="405" r:id="rId32"/>
    <p:sldId id="438" r:id="rId33"/>
    <p:sldId id="441" r:id="rId34"/>
    <p:sldId id="442" r:id="rId35"/>
    <p:sldId id="443" r:id="rId36"/>
    <p:sldId id="444" r:id="rId37"/>
    <p:sldId id="440" r:id="rId38"/>
    <p:sldId id="382" r:id="rId39"/>
    <p:sldId id="318" r:id="rId40"/>
    <p:sldId id="425" r:id="rId41"/>
    <p:sldId id="320" r:id="rId42"/>
    <p:sldId id="426" r:id="rId43"/>
    <p:sldId id="427" r:id="rId44"/>
    <p:sldId id="323" r:id="rId45"/>
    <p:sldId id="428" r:id="rId46"/>
    <p:sldId id="429" r:id="rId47"/>
    <p:sldId id="324" r:id="rId48"/>
    <p:sldId id="430" r:id="rId49"/>
    <p:sldId id="432" r:id="rId50"/>
    <p:sldId id="431" r:id="rId51"/>
    <p:sldId id="327" r:id="rId52"/>
    <p:sldId id="328" r:id="rId53"/>
    <p:sldId id="394" r:id="rId54"/>
    <p:sldId id="368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395" r:id="rId63"/>
    <p:sldId id="375" r:id="rId64"/>
    <p:sldId id="397" r:id="rId65"/>
    <p:sldId id="359" r:id="rId66"/>
    <p:sldId id="360" r:id="rId67"/>
    <p:sldId id="376" r:id="rId68"/>
    <p:sldId id="343" r:id="rId69"/>
    <p:sldId id="344" r:id="rId70"/>
    <p:sldId id="345" r:id="rId71"/>
    <p:sldId id="361" r:id="rId72"/>
    <p:sldId id="347" r:id="rId73"/>
    <p:sldId id="348" r:id="rId74"/>
    <p:sldId id="362" r:id="rId75"/>
    <p:sldId id="352" r:id="rId76"/>
    <p:sldId id="353" r:id="rId77"/>
    <p:sldId id="354" r:id="rId78"/>
    <p:sldId id="363" r:id="rId79"/>
    <p:sldId id="364" r:id="rId80"/>
    <p:sldId id="377" r:id="rId81"/>
    <p:sldId id="350" r:id="rId82"/>
    <p:sldId id="355" r:id="rId83"/>
    <p:sldId id="349" r:id="rId84"/>
    <p:sldId id="357" r:id="rId85"/>
    <p:sldId id="358" r:id="rId86"/>
    <p:sldId id="434" r:id="rId87"/>
    <p:sldId id="299" r:id="rId88"/>
  </p:sldIdLst>
  <p:sldSz cx="9144000" cy="6858000" type="screen4x3"/>
  <p:notesSz cx="7104063" cy="10234613"/>
  <p:custDataLst>
    <p:tags r:id="rId9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3"/>
            <p14:sldId id="304"/>
            <p14:sldId id="305"/>
            <p14:sldId id="309"/>
            <p14:sldId id="310"/>
            <p14:sldId id="311"/>
            <p14:sldId id="312"/>
            <p14:sldId id="313"/>
            <p14:sldId id="314"/>
            <p14:sldId id="315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7"/>
            <p14:sldId id="328"/>
            <p14:sldId id="394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</p14:sldIdLst>
        </p14:section>
        <p14:section name="Simulations" id="{14EC53E0-150C-4069-A966-E3D1C262D6B6}">
          <p14:sldIdLst>
            <p14:sldId id="375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Conclusion" id="{07ABCF22-AF44-46E3-B02C-FBB4CB513E70}">
          <p14:sldIdLst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4540" autoAdjust="0"/>
  </p:normalViewPr>
  <p:slideViewPr>
    <p:cSldViewPr snapToGrid="0" snapToObjects="1">
      <p:cViewPr varScale="1">
        <p:scale>
          <a:sx n="73" d="100"/>
          <a:sy n="73" d="100"/>
        </p:scale>
        <p:origin x="25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112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5" Type="http://schemas.openxmlformats.org/officeDocument/2006/relationships/slideMaster" Target="slideMasters/slideMaster2.xml"/><Relationship Id="rId90" Type="http://schemas.openxmlformats.org/officeDocument/2006/relationships/handoutMaster" Target="handoutMasters/handoutMaster1.xml"/><Relationship Id="rId95" Type="http://schemas.openxmlformats.org/officeDocument/2006/relationships/theme" Target="theme/theme1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tags" Target="tags/tag1.xml"/><Relationship Id="rId9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“Obstacle avoidance based on Reach Sets”,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Which was </a:t>
            </a:r>
            <a:r>
              <a:rPr lang="sk-SK" dirty="0"/>
              <a:t>supervised</a:t>
            </a:r>
            <a:r>
              <a:rPr lang="en-US" dirty="0"/>
              <a:t> by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Joao Sousa from LSTS, and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obstacle avoidance can be taken as a “trip to a fine restaurant”,</a:t>
            </a:r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/>
              <a:t>To the “Fine restaurant” (blue),</a:t>
            </a:r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</a:p>
          <a:p>
            <a:r>
              <a:rPr lang="en-US" dirty="0"/>
              <a:t>I need to use my eyes, “Sensor system” to scan my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various sources of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flies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are only “vehicle dynamic constraints”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LiDAR stands for </a:t>
            </a:r>
            <a:r>
              <a:rPr lang="en-US" u="sng" dirty="0"/>
              <a:t>Light Detection And Ranging </a:t>
            </a:r>
            <a:r>
              <a:rPr lang="en-US" u="none" dirty="0"/>
              <a:t>it’s a laser based sensor which can scan surroundings as a point cloud.</a:t>
            </a:r>
            <a:endParaRPr lang="en-US" u="sng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context”,</a:t>
            </a:r>
          </a:p>
          <a:p>
            <a:pPr lvl="0"/>
            <a:r>
              <a:rPr lang="en-US" dirty="0"/>
              <a:t>There is a set of internationally rules stated in ICAO annex 2, which outlines required behavior for any aircraft,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for an UAS to be able to fly in “non-segregated air space”,</a:t>
            </a:r>
          </a:p>
          <a:p>
            <a:pPr lvl="0"/>
            <a:r>
              <a:rPr lang="en-US" dirty="0"/>
              <a:t>Let's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synergy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is a finite set of possible maneuvers,</a:t>
            </a:r>
          </a:p>
          <a:p>
            <a:pPr lvl="0"/>
            <a:r>
              <a:rPr lang="en-US" sz="1600" dirty="0"/>
              <a:t>originating in one initial position , and it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avoidance grid   is organized in layers of cells with common distance range,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 of avoidance grid for blue aircraft in LiDAR vision range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shown by blue color.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</a:p>
          <a:p>
            <a:r>
              <a:rPr lang="en-US" b="0" dirty="0"/>
              <a:t>The cell is portion of 3D space bounded by (6.15),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pPr lvl="0"/>
            <a:r>
              <a:rPr lang="en-US" dirty="0"/>
              <a:t>The cell is considered as one entity with common parameters.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trajectories in Reach Set Approximation which increases the odds of survival,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</a:t>
            </a:r>
            <a:r>
              <a:rPr lang="en-US"/>
              <a:t>unique trajectory footprints</a:t>
            </a:r>
            <a:r>
              <a:rPr lang="en-US" dirty="0"/>
              <a:t>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</a:t>
            </a:r>
            <a:r>
              <a:rPr lang="en-US" dirty="0" err="1"/>
              <a:t>alsto</a:t>
            </a:r>
            <a:r>
              <a:rPr lang="en-US" dirty="0"/>
              <a:t> to restricted space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pPr lvl="0"/>
            <a:r>
              <a:rPr lang="en-US" b="1" dirty="0"/>
              <a:t>Note:</a:t>
            </a:r>
          </a:p>
          <a:p>
            <a:r>
              <a:rPr lang="en-US" dirty="0"/>
              <a:t>All present pictures are from Testing framework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manned aviation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Path enforced by authority,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  <a:p>
            <a:r>
              <a:rPr lang="en-US" b="1" dirty="0"/>
              <a:t>Your Notes: </a:t>
            </a:r>
            <a:endParaRPr lang="en-US" dirty="0"/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 hand rule is applied,</a:t>
            </a:r>
          </a:p>
          <a:p>
            <a:pPr lvl="0"/>
            <a:r>
              <a:rPr lang="en-US" dirty="0"/>
              <a:t>The red plane has right of the way,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is tasked to fly a mission given as an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8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6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63.png"/><Relationship Id="rId4" Type="http://schemas.openxmlformats.org/officeDocument/2006/relationships/image" Target="../media/image6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0.png"/><Relationship Id="rId4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3.png"/><Relationship Id="rId4" Type="http://schemas.openxmlformats.org/officeDocument/2006/relationships/notesSlide" Target="../notesSlides/notesSlide6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70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7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8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jpe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</a:t>
            </a:r>
            <a:r>
              <a:rPr lang="en-US"/>
              <a:t>Applied Mathematics   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Intersection</m:t>
                            </m:r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056" y="1566988"/>
            <a:ext cx="8345904" cy="197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42E8-2B31-420C-85A3-2D003E5E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559" y="3814354"/>
            <a:ext cx="6143414" cy="25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9017" y="1193483"/>
            <a:ext cx="8454906" cy="48463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(RSA)is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468" y="5004007"/>
            <a:ext cx="8825904" cy="133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A9D4F-D6BF-4B3C-9A6F-EB3F385E29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1970" y="1708957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953949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Testing Scenarios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BB27C-C850-4DEF-95E1-BCE54F597E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49" r="16526" b="18293"/>
          <a:stretch/>
        </p:blipFill>
        <p:spPr>
          <a:xfrm>
            <a:off x="65316" y="3838736"/>
            <a:ext cx="3657600" cy="25751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FE5B73-AD17-4042-9AE2-131916BEB1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857" t="22376" r="19714" b="21037"/>
          <a:stretch/>
        </p:blipFill>
        <p:spPr>
          <a:xfrm>
            <a:off x="4791875" y="3825672"/>
            <a:ext cx="4138108" cy="257512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32CD761-FEFC-41CC-88E0-30368F0DB9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21" y="65315"/>
            <a:ext cx="3511903" cy="265907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BE6E8A-3312-4B5D-9E42-18797465894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286" t="10661" b="34812"/>
          <a:stretch/>
        </p:blipFill>
        <p:spPr>
          <a:xfrm>
            <a:off x="3920322" y="194978"/>
            <a:ext cx="4001650" cy="99374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7F2F99-C592-40AA-9EAB-2E870B3A10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7413" y="1300506"/>
            <a:ext cx="3511903" cy="1466819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D18060-F7BE-42AA-BA5D-36188AAD76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4083" y="1397673"/>
            <a:ext cx="1375831" cy="9797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5045</TotalTime>
  <Words>7475</Words>
  <Application>Microsoft Office PowerPoint</Application>
  <PresentationFormat>On-screen Show (4:3)</PresentationFormat>
  <Paragraphs>1639</Paragraphs>
  <Slides>83</Slides>
  <Notes>83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7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No problem, I know a map of my surroundings</vt:lpstr>
      <vt:lpstr>Forget your map, know the restaurant location</vt:lpstr>
      <vt:lpstr>I get to the first intersection, now what ?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ADS-B</vt:lpstr>
      <vt:lpstr>LiDAR</vt:lpstr>
      <vt:lpstr>Offline Maps – created from classified data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Testing Scenarios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572</cp:revision>
  <cp:lastPrinted>2015-07-29T21:30:37Z</cp:lastPrinted>
  <dcterms:created xsi:type="dcterms:W3CDTF">2017-09-21T08:49:16Z</dcterms:created>
  <dcterms:modified xsi:type="dcterms:W3CDTF">2019-07-08T17:21:52Z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